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9" r:id="rId2"/>
    <p:sldId id="257" r:id="rId3"/>
    <p:sldId id="258" r:id="rId4"/>
    <p:sldId id="286" r:id="rId5"/>
    <p:sldId id="289" r:id="rId6"/>
    <p:sldId id="261" r:id="rId7"/>
    <p:sldId id="271" r:id="rId8"/>
    <p:sldId id="262" r:id="rId9"/>
    <p:sldId id="267" r:id="rId10"/>
    <p:sldId id="290" r:id="rId11"/>
    <p:sldId id="269" r:id="rId12"/>
    <p:sldId id="283" r:id="rId13"/>
    <p:sldId id="268" r:id="rId14"/>
    <p:sldId id="272" r:id="rId15"/>
    <p:sldId id="279" r:id="rId16"/>
    <p:sldId id="284" r:id="rId17"/>
    <p:sldId id="280" r:id="rId18"/>
    <p:sldId id="274" r:id="rId19"/>
    <p:sldId id="276" r:id="rId20"/>
    <p:sldId id="291" r:id="rId21"/>
    <p:sldId id="282" r:id="rId22"/>
    <p:sldId id="281" r:id="rId23"/>
    <p:sldId id="277" r:id="rId24"/>
    <p:sldId id="285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unikakatla16@gmail.com" initials="m" lastIdx="1" clrIdx="0">
    <p:extLst>
      <p:ext uri="{19B8F6BF-5375-455C-9EA6-DF929625EA0E}">
        <p15:presenceInfo xmlns:p15="http://schemas.microsoft.com/office/powerpoint/2012/main" userId="b239f7a581d1b9c5" providerId="Windows Live"/>
      </p:ext>
    </p:extLst>
  </p:cmAuthor>
  <p:cmAuthor id="2" name="srikanth swargam" initials="ss" lastIdx="1" clrIdx="1">
    <p:extLst>
      <p:ext uri="{19B8F6BF-5375-455C-9EA6-DF929625EA0E}">
        <p15:presenceInfo xmlns:p15="http://schemas.microsoft.com/office/powerpoint/2012/main" userId="45ac64850d6a60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20-06-2022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0977-5F4C-B24B-0A9B-1153BC11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595"/>
          </a:xfrm>
        </p:spPr>
        <p:txBody>
          <a:bodyPr>
            <a:normAutofit fontScale="90000"/>
          </a:bodyPr>
          <a:lstStyle/>
          <a:p>
            <a:br>
              <a:rPr lang="en-US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CLEANING</a:t>
            </a:r>
            <a:br>
              <a:rPr lang="en-US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86311-9F84-3DA1-62DF-8245F802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165225"/>
            <a:ext cx="10515600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Identifying Null 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Identifying Missing 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Treating rows and columns with null values and missing 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Extracting required data from columns to create another columns using regular expressions.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Treating columns and converting required columns from object to int or float datatype. 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123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9168-6667-4197-BD5D-F8DFAE2BC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79" y="173679"/>
            <a:ext cx="11089301" cy="700393"/>
          </a:xfrm>
          <a:solidFill>
            <a:schemeClr val="bg2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b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DATAFRAME AFTER CLEANING</a:t>
            </a:r>
            <a:b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E6F5F-1EC7-6D2B-89E5-D1447C63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79" y="1177607"/>
            <a:ext cx="11347439" cy="5506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52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39E6BC4-FECB-481F-963C-08C45E7AB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2868" y="211901"/>
            <a:ext cx="8363351" cy="7347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Summary statistics of Data Frame: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10E4C-B879-C018-5346-57FAB6F6E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271512"/>
            <a:ext cx="4815192" cy="3491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F9B83A-BAA6-8581-F0A8-26AEE091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6" y="4893013"/>
            <a:ext cx="10826885" cy="1880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011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16C886-CFBB-483F-827A-80069A688391}"/>
              </a:ext>
            </a:extLst>
          </p:cNvPr>
          <p:cNvSpPr/>
          <p:nvPr/>
        </p:nvSpPr>
        <p:spPr>
          <a:xfrm>
            <a:off x="1185830" y="447516"/>
            <a:ext cx="681030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otlight MT Light" panose="0204060206030A020304" pitchFamily="18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3419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FEE383-8403-45F2-8B74-E22BE18A23F2}"/>
              </a:ext>
            </a:extLst>
          </p:cNvPr>
          <p:cNvSpPr txBox="1"/>
          <p:nvPr/>
        </p:nvSpPr>
        <p:spPr>
          <a:xfrm>
            <a:off x="6653719" y="1326118"/>
            <a:ext cx="553828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cs typeface="Calibri"/>
              </a:rPr>
              <a:t># STATUS</a:t>
            </a:r>
          </a:p>
          <a:p>
            <a:r>
              <a:rPr lang="en-IN" sz="2000" b="0" i="0" dirty="0">
                <a:solidFill>
                  <a:srgbClr val="000000"/>
                </a:solidFill>
                <a:effectLst/>
                <a:latin typeface="Helvetica Neue"/>
              </a:rPr>
              <a:t>More number of constructions are being made as Newly available plots and Under construction projects are more.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86568-226F-4406-9422-62532AF06629}"/>
              </a:ext>
            </a:extLst>
          </p:cNvPr>
          <p:cNvSpPr txBox="1"/>
          <p:nvPr/>
        </p:nvSpPr>
        <p:spPr>
          <a:xfrm>
            <a:off x="749094" y="4995354"/>
            <a:ext cx="5116686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cs typeface="Calibri"/>
              </a:rPr>
              <a:t>#PROPERTY TYPES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IN" sz="2000" b="0" i="0" dirty="0">
                <a:solidFill>
                  <a:srgbClr val="000000"/>
                </a:solidFill>
                <a:effectLst/>
                <a:latin typeface="Helvetica Neue"/>
              </a:rPr>
              <a:t>Highest number of properties are divided in between Apartment and Residential type.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E9DF3-C8E6-F6AF-80C2-4E82E8EF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06" y="2956536"/>
            <a:ext cx="4704800" cy="328419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7B6CAC1-8302-6D18-B4E0-126FA55C934F}"/>
              </a:ext>
            </a:extLst>
          </p:cNvPr>
          <p:cNvSpPr/>
          <p:nvPr/>
        </p:nvSpPr>
        <p:spPr>
          <a:xfrm>
            <a:off x="8390020" y="4172505"/>
            <a:ext cx="949289" cy="69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36BC83DD-A750-7144-6A22-BB82F8092DE2}"/>
              </a:ext>
            </a:extLst>
          </p:cNvPr>
          <p:cNvSpPr/>
          <p:nvPr/>
        </p:nvSpPr>
        <p:spPr>
          <a:xfrm>
            <a:off x="7981025" y="4101483"/>
            <a:ext cx="71022" cy="497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61CF9B8-EB19-BE15-2777-59CA2151B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304"/>
            <a:ext cx="618914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4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83D3-E69F-4E25-B413-D0CBF4EA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108" y="0"/>
            <a:ext cx="10515600" cy="85836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Property types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E9086E-D65C-EA22-4332-7793C12AC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14" y="1229843"/>
            <a:ext cx="5126477" cy="3696762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81565D1-2EF7-6D20-DA4B-BB7C45926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5328765"/>
            <a:ext cx="10515600" cy="858365"/>
          </a:xfrm>
        </p:spPr>
        <p:txBody>
          <a:bodyPr/>
          <a:lstStyle/>
          <a:p>
            <a:r>
              <a:rPr lang="en-IN" sz="2400" dirty="0">
                <a:cs typeface="Calibri Light"/>
              </a:rPr>
              <a:t>There are more number of residential plots available in, Coming to apartments 2 BHK  are highly available.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5950A2B-EAB8-9F3A-6391-52247594A6CE}"/>
              </a:ext>
            </a:extLst>
          </p:cNvPr>
          <p:cNvSpPr/>
          <p:nvPr/>
        </p:nvSpPr>
        <p:spPr>
          <a:xfrm>
            <a:off x="2308194" y="3353540"/>
            <a:ext cx="1003177" cy="86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5406161C-A814-C1DB-7E56-85540DE65C23}"/>
              </a:ext>
            </a:extLst>
          </p:cNvPr>
          <p:cNvSpPr/>
          <p:nvPr/>
        </p:nvSpPr>
        <p:spPr>
          <a:xfrm>
            <a:off x="6445188" y="4385569"/>
            <a:ext cx="1038688" cy="621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531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DF811C-58D9-CE8D-0B41-99DE000B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23" y="257708"/>
            <a:ext cx="10515600" cy="724373"/>
          </a:xfrm>
          <a:effectLst>
            <a:outerShdw blurRad="50800" dist="38100" dir="13500000" algn="br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/>
          <a:p>
            <a:r>
              <a:rPr lang="en-US" b="1" dirty="0"/>
              <a:t>Rate per Sq. Ft analysis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BCC45-DBD4-73A4-D22C-EDDC6855425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15223" y="4877375"/>
            <a:ext cx="9844087" cy="1579562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2400" dirty="0"/>
              <a:t>Most number of the plots comes in the range between 900 and 2000Rs/ sq. Ft. </a:t>
            </a:r>
          </a:p>
          <a:p>
            <a:r>
              <a:rPr lang="en-IN" sz="2400" dirty="0"/>
              <a:t>The number of plots with higher than 5000 sq. Ft are very less.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A0DAE-3829-7657-E85B-09CDE122EAA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44655" y="1089498"/>
            <a:ext cx="10072688" cy="3670300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62194679-CA2B-9F6A-623D-CA73FC4F4E42}"/>
              </a:ext>
            </a:extLst>
          </p:cNvPr>
          <p:cNvSpPr/>
          <p:nvPr/>
        </p:nvSpPr>
        <p:spPr>
          <a:xfrm rot="5400000">
            <a:off x="2430261" y="699123"/>
            <a:ext cx="239699" cy="1611296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3845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BA26-FFA0-482C-95B8-3CD387E0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296" y="366424"/>
            <a:ext cx="9353955" cy="4432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Light"/>
              </a:rPr>
              <a:t>        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Light"/>
              </a:rPr>
              <a:t>NO OF PROPERTIES IN LOCATION</a:t>
            </a:r>
            <a:r>
              <a:rPr lang="en-US" dirty="0">
                <a:latin typeface="+mn-lt"/>
                <a:cs typeface="Calibri Light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AD90-5FCB-42F9-8B66-469A13B6BFD3}"/>
              </a:ext>
            </a:extLst>
          </p:cNvPr>
          <p:cNvSpPr txBox="1"/>
          <p:nvPr/>
        </p:nvSpPr>
        <p:spPr>
          <a:xfrm>
            <a:off x="332874" y="5586663"/>
            <a:ext cx="98719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Madhurawada and tagarapuvalasa locations has highest number of plots.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4E47C-CB24-2FD3-2256-1F6CEDA5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5" y="1288313"/>
            <a:ext cx="10116766" cy="3639766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D17AE61-0A6E-4778-F63D-01D43318F152}"/>
              </a:ext>
            </a:extLst>
          </p:cNvPr>
          <p:cNvSpPr/>
          <p:nvPr/>
        </p:nvSpPr>
        <p:spPr>
          <a:xfrm>
            <a:off x="2148396" y="1606858"/>
            <a:ext cx="861134" cy="7989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E3BF3FE4-30EF-B201-5E19-8E4E318E61C3}"/>
              </a:ext>
            </a:extLst>
          </p:cNvPr>
          <p:cNvSpPr/>
          <p:nvPr/>
        </p:nvSpPr>
        <p:spPr>
          <a:xfrm>
            <a:off x="2334827" y="2006353"/>
            <a:ext cx="1065321" cy="7989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1199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DF7BF-1756-4B3A-A148-1641E56FD8EB}"/>
              </a:ext>
            </a:extLst>
          </p:cNvPr>
          <p:cNvSpPr txBox="1"/>
          <p:nvPr/>
        </p:nvSpPr>
        <p:spPr>
          <a:xfrm>
            <a:off x="233511" y="5228213"/>
            <a:ext cx="102167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Calibri"/>
              </a:rPr>
              <a:t>Average prices of Apartments are in range of 40L to 165L.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Calibri"/>
              </a:rPr>
              <a:t>Average prices of independent house available in range of 51L to 380L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Calibri"/>
              </a:rPr>
              <a:t>Residential plots available for an average of 30L.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Calibri"/>
              </a:rPr>
              <a:t>Average prices of villas available in range of 50L to 160L.</a:t>
            </a:r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49FCB-DD23-87D5-9A88-3AC4D0EB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995160"/>
            <a:ext cx="8779510" cy="423305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952D73-8DE1-D9EA-F655-F5632C27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507" y="317589"/>
            <a:ext cx="7880562" cy="55447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Property type and Price</a:t>
            </a:r>
            <a:endParaRPr lang="en-IN" sz="3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05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0E4D-AABB-414D-8033-2C27FCA8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573" y="232417"/>
            <a:ext cx="6358643" cy="587466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lt"/>
                <a:cs typeface="+mj-lt"/>
              </a:rPr>
            </a:b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lt"/>
                <a:cs typeface="+mj-lt"/>
              </a:rPr>
              <a:t>Location and Price relation analysis</a:t>
            </a:r>
          </a:p>
          <a:p>
            <a:endParaRPr lang="en-US" dirty="0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3816B-674A-4592-8B05-FA1583791B41}"/>
              </a:ext>
            </a:extLst>
          </p:cNvPr>
          <p:cNvSpPr txBox="1"/>
          <p:nvPr/>
        </p:nvSpPr>
        <p:spPr>
          <a:xfrm>
            <a:off x="167950" y="4926564"/>
            <a:ext cx="116819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Helvetica Neue"/>
              </a:rPr>
              <a:t>W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e can define that Higher prices are in MADHURAWADA and lowest prices are in KOTHAVALASA location. Average prices of Madhurawada, Duvvada and Endada are in the same price range.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A8B7-5E20-0D22-A556-F379DDD6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0" y="952777"/>
            <a:ext cx="10111667" cy="38408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1C2BE2-8A73-D9E9-21F4-0C48CD9FADA1}"/>
              </a:ext>
            </a:extLst>
          </p:cNvPr>
          <p:cNvCxnSpPr/>
          <p:nvPr/>
        </p:nvCxnSpPr>
        <p:spPr>
          <a:xfrm flipH="1">
            <a:off x="2183907" y="1285105"/>
            <a:ext cx="426128" cy="44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14FA6B-77AC-7E01-5A50-18B22E44F746}"/>
              </a:ext>
            </a:extLst>
          </p:cNvPr>
          <p:cNvCxnSpPr/>
          <p:nvPr/>
        </p:nvCxnSpPr>
        <p:spPr>
          <a:xfrm flipH="1">
            <a:off x="3959441" y="2565647"/>
            <a:ext cx="97654" cy="59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58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23076" y="304100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  <a:ea typeface="Lato Black"/>
                <a:cs typeface="Lato Black"/>
                <a:sym typeface="Lato Black"/>
              </a:rPr>
              <a:t>About team</a:t>
            </a:r>
            <a:endParaRPr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84CBD-0575-42A9-A17D-1DB2AACC82B6}"/>
              </a:ext>
            </a:extLst>
          </p:cNvPr>
          <p:cNvSpPr txBox="1"/>
          <p:nvPr/>
        </p:nvSpPr>
        <p:spPr>
          <a:xfrm>
            <a:off x="555551" y="1767062"/>
            <a:ext cx="56708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libri"/>
              </a:rPr>
              <a:t>NAME: Srikanth Swargam</a:t>
            </a:r>
          </a:p>
          <a:p>
            <a:r>
              <a:rPr lang="en-US" sz="2400" dirty="0">
                <a:solidFill>
                  <a:srgbClr val="FFFF00"/>
                </a:solidFill>
                <a:cs typeface="Calibri"/>
              </a:rPr>
              <a:t>QUALIFICATION:MSC(APPLIED-STATISTICS)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56E6E-168D-49C6-AE51-E6E2339998B8}"/>
              </a:ext>
            </a:extLst>
          </p:cNvPr>
          <p:cNvSpPr txBox="1"/>
          <p:nvPr/>
        </p:nvSpPr>
        <p:spPr>
          <a:xfrm>
            <a:off x="555014" y="800005"/>
            <a:ext cx="69642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libri"/>
              </a:rPr>
              <a:t>NAME: Anil Eagala</a:t>
            </a:r>
          </a:p>
          <a:p>
            <a:r>
              <a:rPr lang="en-US" sz="2400" dirty="0">
                <a:solidFill>
                  <a:srgbClr val="FFFF00"/>
                </a:solidFill>
                <a:ea typeface="+mn-lt"/>
                <a:cs typeface="+mn-lt"/>
              </a:rPr>
              <a:t>QUALIFICATION:MBA(finance)</a:t>
            </a:r>
            <a:endParaRPr lang="en-US" sz="2400" dirty="0">
              <a:solidFill>
                <a:srgbClr val="FFFF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2F922-A965-CD9C-9C2D-08D10EB5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Different rates per sq ft diff locations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70A7E-8030-2C70-FB2B-665AE8E2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7" y="1763865"/>
            <a:ext cx="9472475" cy="44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95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36EC-A51B-45F0-803E-46F3BEC8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5739230"/>
            <a:ext cx="10515600" cy="62372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cs typeface="Calibri Light"/>
              </a:rPr>
              <a:t>AA groups provides most luxury plots as they outpowered other groups in terms of costing they sell.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C4176-B863-4316-9906-C82D5239A8A6}"/>
              </a:ext>
            </a:extLst>
          </p:cNvPr>
          <p:cNvSpPr txBox="1"/>
          <p:nvPr/>
        </p:nvSpPr>
        <p:spPr>
          <a:xfrm>
            <a:off x="450243" y="352926"/>
            <a:ext cx="89254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Comparing the prices by sellers: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265234-51D5-81EE-5F5A-98A65454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62" y="1144575"/>
            <a:ext cx="7237582" cy="44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9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97CA-6E3E-45D0-9D04-163A2CDA779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5144" y="343080"/>
            <a:ext cx="9144000" cy="663575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Relation plot For Area And Rate Per Sq. 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E901D-7A29-4484-8D03-63DF58BADF69}"/>
              </a:ext>
            </a:extLst>
          </p:cNvPr>
          <p:cNvSpPr txBox="1"/>
          <p:nvPr/>
        </p:nvSpPr>
        <p:spPr>
          <a:xfrm>
            <a:off x="661066" y="5442784"/>
            <a:ext cx="9562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dirty="0"/>
              <a:t>The area and rate per sq. Ft are positively positively correlated for apartments and Residentials.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dirty="0"/>
              <a:t>For Villas and Independent houses are less  positively correlated.</a:t>
            </a:r>
            <a:endParaRPr lang="en-US" i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E365-0DE9-E256-66AF-F942CAE9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4" y="1146484"/>
            <a:ext cx="6810375" cy="417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67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6B50-09A7-4799-B72E-E65093377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7" y="365125"/>
            <a:ext cx="11076213" cy="784142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Light"/>
              </a:rPr>
              <a:t>Correlation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B1A7B-97D9-4582-87AB-9AC4D722969E}"/>
              </a:ext>
            </a:extLst>
          </p:cNvPr>
          <p:cNvSpPr txBox="1"/>
          <p:nvPr/>
        </p:nvSpPr>
        <p:spPr>
          <a:xfrm>
            <a:off x="6201732" y="2567506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dirty="0"/>
              <a:t>Area and price are  highly correlated.</a:t>
            </a:r>
            <a:endParaRPr lang="en-US" i="0" dirty="0">
              <a:effectLst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dirty="0"/>
              <a:t>Area and rate per sq. Ft are less correlated.</a:t>
            </a:r>
            <a:endParaRPr lang="en-US" i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F098A-BDA6-31CC-49AE-F7402BFB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8" y="1227875"/>
            <a:ext cx="5609043" cy="44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0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30F6-6A21-FE14-98AF-FB9E8420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40" y="656955"/>
            <a:ext cx="3821349" cy="666007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br>
              <a:rPr lang="en-US" sz="4400" b="1" dirty="0">
                <a:solidFill>
                  <a:srgbClr val="C00000"/>
                </a:solidFill>
                <a:latin typeface="Californian FB" panose="0207040306080B030204" pitchFamily="18" charset="0"/>
                <a:cs typeface="Calibri"/>
              </a:rPr>
            </a:br>
            <a:r>
              <a:rPr lang="en-US" sz="4400" b="1" dirty="0">
                <a:solidFill>
                  <a:srgbClr val="C00000"/>
                </a:solidFill>
                <a:latin typeface="Californian FB" panose="0207040306080B030204" pitchFamily="18" charset="0"/>
                <a:cs typeface="Calibri"/>
              </a:rPr>
              <a:t>CONCLUSION :</a:t>
            </a:r>
            <a:br>
              <a:rPr lang="en-US" sz="4400" b="1" dirty="0">
                <a:solidFill>
                  <a:srgbClr val="C00000"/>
                </a:solidFill>
                <a:cs typeface="Calibri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0ABF5-BE20-8760-92C7-C0DEE083C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3570" y="1747804"/>
            <a:ext cx="9161834" cy="160337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Bell MT" panose="02020503060305020303" pitchFamily="18" charset="0"/>
                <a:ea typeface="+mn-lt"/>
                <a:cs typeface="+mn-lt"/>
              </a:rPr>
              <a:t>• We can compare the  data with new data periodically ,to know the growth and development of an area ,for future investments or buying a property at developing area at a minimal price.</a:t>
            </a:r>
            <a:endParaRPr lang="en-US" sz="2400" dirty="0">
              <a:latin typeface="Bell MT" panose="02020503060305020303" pitchFamily="18" charset="0"/>
            </a:endParaRPr>
          </a:p>
          <a:p>
            <a:pPr algn="l"/>
            <a:endParaRPr lang="en-US" b="1" dirty="0">
              <a:cs typeface="Calib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5219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040213" y="2674520"/>
            <a:ext cx="5204944" cy="16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Thank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    YOU</a:t>
            </a:r>
            <a:endParaRPr sz="6600" b="1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44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b="0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SCRAPPING AND EXPLORATORY DATA ANALYSIS 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 Titile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1BFD8-67D6-467E-A4D5-C4D8F615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3" y="3419272"/>
            <a:ext cx="11909207" cy="24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C664-55FC-3D0D-C771-23F42F58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584"/>
          </a:xfrm>
        </p:spPr>
        <p:txBody>
          <a:bodyPr/>
          <a:lstStyle/>
          <a:p>
            <a:r>
              <a:rPr lang="en-US" b="1" dirty="0"/>
              <a:t>Key takeaways: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6B81-F3B1-797D-AC00-60A03D3D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283"/>
            <a:ext cx="10515600" cy="481868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Business problem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Website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Libraries imported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Data frame creation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Data cleaning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Data frame after cleaning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Summery statistics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Univariate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Bi variate / multivariate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conclusion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80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111D-9B0E-7CAA-9F7D-E0C6E2CD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PROBLEM: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9F8C-353B-E992-C7A0-39CD221E6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Analysis the Price variation, availability and Rate/Sq. Ft for various areas  location around Visakhapatnam.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8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4547-F7A9-4712-AB03-FCF8C6D5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95" y="320819"/>
            <a:ext cx="10515600" cy="321207"/>
          </a:xfrm>
        </p:spPr>
        <p:txBody>
          <a:bodyPr>
            <a:no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website: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EA896B-4502-4505-B713-437C7238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" b="4651"/>
          <a:stretch/>
        </p:blipFill>
        <p:spPr>
          <a:xfrm>
            <a:off x="376195" y="642026"/>
            <a:ext cx="11439609" cy="621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7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E374A5-3E34-49A7-B6A4-91794EC49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50" y="904672"/>
            <a:ext cx="2830358" cy="4357992"/>
          </a:xfrm>
          <a:solidFill>
            <a:schemeClr val="accent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br>
              <a:rPr lang="en-US" sz="2800" dirty="0"/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FEATURES:</a:t>
            </a:r>
            <a:br>
              <a:rPr lang="en-US" sz="2800" dirty="0"/>
            </a:br>
            <a:r>
              <a:rPr lang="en-US" sz="2800" dirty="0"/>
              <a:t>1.price</a:t>
            </a:r>
            <a:br>
              <a:rPr lang="en-US" sz="2800" dirty="0"/>
            </a:br>
            <a:r>
              <a:rPr lang="en-US" sz="2800" dirty="0"/>
              <a:t>2.status</a:t>
            </a:r>
            <a:br>
              <a:rPr lang="en-US" sz="2800" dirty="0"/>
            </a:br>
            <a:r>
              <a:rPr lang="en-US" sz="2800" dirty="0"/>
              <a:t>3.Area</a:t>
            </a:r>
            <a:br>
              <a:rPr lang="en-US" sz="2800" dirty="0"/>
            </a:br>
            <a:r>
              <a:rPr lang="en-US" sz="2800" dirty="0"/>
              <a:t>4.Rate per Sq. ft</a:t>
            </a:r>
            <a:br>
              <a:rPr lang="en-US" sz="2800" dirty="0"/>
            </a:br>
            <a:r>
              <a:rPr lang="en-US" sz="2800" dirty="0"/>
              <a:t>5.location</a:t>
            </a:r>
            <a:br>
              <a:rPr lang="en-US" sz="2800" dirty="0"/>
            </a:br>
            <a:r>
              <a:rPr lang="en-US" sz="2800" dirty="0"/>
              <a:t>6.property_type</a:t>
            </a:r>
            <a:br>
              <a:rPr lang="en-US" sz="2800" dirty="0"/>
            </a:br>
            <a:r>
              <a:rPr lang="en-US" sz="2800" dirty="0"/>
              <a:t>7.seller</a:t>
            </a:r>
            <a:br>
              <a:rPr lang="en-US" sz="2800" dirty="0"/>
            </a:br>
            <a:r>
              <a:rPr lang="en-US" sz="2800" dirty="0"/>
              <a:t>8.RERA</a:t>
            </a:r>
            <a:br>
              <a:rPr lang="en-US" sz="2800" dirty="0"/>
            </a:br>
            <a:r>
              <a:rPr lang="en-US" sz="2800" dirty="0"/>
              <a:t>9.possession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D39ECC-AB12-2F97-EA72-FD439971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51" y="1329502"/>
            <a:ext cx="8043915" cy="34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8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B5B34A-AB72-4891-B6C9-C8E326C3F17A}"/>
              </a:ext>
            </a:extLst>
          </p:cNvPr>
          <p:cNvSpPr txBox="1"/>
          <p:nvPr/>
        </p:nvSpPr>
        <p:spPr>
          <a:xfrm>
            <a:off x="1310640" y="375629"/>
            <a:ext cx="8615679" cy="7078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  <a:reflection blurRad="6350" stA="50000" endA="300" endPos="5550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IMPORTING THE LIBRARIES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A5C04-1A4B-E31E-7EA9-E991EEFCA473}"/>
              </a:ext>
            </a:extLst>
          </p:cNvPr>
          <p:cNvSpPr txBox="1"/>
          <p:nvPr/>
        </p:nvSpPr>
        <p:spPr>
          <a:xfrm>
            <a:off x="1310640" y="1273205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Times New Roman"/>
                <a:cs typeface="Times New Roman"/>
              </a:rPr>
              <a:t>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NumPy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Pandas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Seaborn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Requests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Bs 4/ Beautiful Soup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426905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6660-D041-4C13-8F0F-2DAC1FD0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50" y="169816"/>
            <a:ext cx="10515600" cy="824483"/>
          </a:xfrm>
        </p:spPr>
        <p:txBody>
          <a:bodyPr>
            <a:normAutofit fontScale="90000"/>
          </a:bodyPr>
          <a:lstStyle/>
          <a:p>
            <a:br>
              <a:rPr 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CREATION OF DATAFRAME</a:t>
            </a:r>
            <a:b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3E438-FE72-1F16-6901-AE364234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50" y="1284164"/>
            <a:ext cx="11024680" cy="55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2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Real_Estate_anil_srikanth</Template>
  <TotalTime>0</TotalTime>
  <Words>547</Words>
  <Application>Microsoft Office PowerPoint</Application>
  <PresentationFormat>Widescreen</PresentationFormat>
  <Paragraphs>75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Arial Rounded MT Bold</vt:lpstr>
      <vt:lpstr>Bell MT</vt:lpstr>
      <vt:lpstr>Bradley Hand ITC</vt:lpstr>
      <vt:lpstr>Calibri</vt:lpstr>
      <vt:lpstr>Calibri Light</vt:lpstr>
      <vt:lpstr>Californian FB</vt:lpstr>
      <vt:lpstr>Footlight MT Light</vt:lpstr>
      <vt:lpstr>Helvetica Neue</vt:lpstr>
      <vt:lpstr>Lato Black</vt:lpstr>
      <vt:lpstr>Times New Roman</vt:lpstr>
      <vt:lpstr>Wingdings</vt:lpstr>
      <vt:lpstr>Office Theme</vt:lpstr>
      <vt:lpstr>PowerPoint Presentation</vt:lpstr>
      <vt:lpstr>PowerPoint Presentation</vt:lpstr>
      <vt:lpstr>WEB SCRAPPING AND EXPLORATORY DATA ANALYSIS ON </vt:lpstr>
      <vt:lpstr>Key takeaways:</vt:lpstr>
      <vt:lpstr>BUSINESS PROBLEM:</vt:lpstr>
      <vt:lpstr>website:</vt:lpstr>
      <vt:lpstr> FEATURES: 1.price 2.status 3.Area 4.Rate per Sq. ft 5.location 6.property_type 7.seller 8.RERA 9.possession by</vt:lpstr>
      <vt:lpstr>PowerPoint Presentation</vt:lpstr>
      <vt:lpstr> CREATION OF DATAFRAME </vt:lpstr>
      <vt:lpstr> DATA CLEANING </vt:lpstr>
      <vt:lpstr> DATAFRAME AFTER CLEANING </vt:lpstr>
      <vt:lpstr>Summary statistics of Data Frame:</vt:lpstr>
      <vt:lpstr>PowerPoint Presentation</vt:lpstr>
      <vt:lpstr>PowerPoint Presentation</vt:lpstr>
      <vt:lpstr> Property types</vt:lpstr>
      <vt:lpstr>Rate per Sq. Ft analysis</vt:lpstr>
      <vt:lpstr>         NO OF PROPERTIES IN LOCATION:</vt:lpstr>
      <vt:lpstr>Property type and Price</vt:lpstr>
      <vt:lpstr> Location and Price relation analysis </vt:lpstr>
      <vt:lpstr>Different rates per sq ft diff locations</vt:lpstr>
      <vt:lpstr>AA groups provides most luxury plots as they outpowered other groups in terms of costing they sell. </vt:lpstr>
      <vt:lpstr>Relation plot For Area And Rate Per Sq. Ft</vt:lpstr>
      <vt:lpstr>Correlation Map</vt:lpstr>
      <vt:lpstr> CONCLUSION 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swargam</dc:creator>
  <cp:lastModifiedBy>srikanth swargam</cp:lastModifiedBy>
  <cp:revision>1</cp:revision>
  <dcterms:created xsi:type="dcterms:W3CDTF">2022-06-20T11:14:21Z</dcterms:created>
  <dcterms:modified xsi:type="dcterms:W3CDTF">2022-06-20T11:15:20Z</dcterms:modified>
</cp:coreProperties>
</file>